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9" r:id="rId6"/>
    <p:sldId id="260" r:id="rId7"/>
    <p:sldId id="262" r:id="rId8"/>
    <p:sldId id="263" r:id="rId9"/>
    <p:sldId id="264" r:id="rId10"/>
    <p:sldId id="318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15" r:id="rId30"/>
    <p:sldId id="285" r:id="rId31"/>
    <p:sldId id="316" r:id="rId32"/>
    <p:sldId id="288" r:id="rId33"/>
    <p:sldId id="286" r:id="rId34"/>
    <p:sldId id="289" r:id="rId35"/>
    <p:sldId id="292" r:id="rId36"/>
    <p:sldId id="293" r:id="rId37"/>
    <p:sldId id="295" r:id="rId38"/>
    <p:sldId id="296" r:id="rId39"/>
    <p:sldId id="297" r:id="rId40"/>
    <p:sldId id="298" r:id="rId41"/>
    <p:sldId id="305" r:id="rId42"/>
    <p:sldId id="307" r:id="rId43"/>
    <p:sldId id="308" r:id="rId44"/>
    <p:sldId id="309" r:id="rId45"/>
    <p:sldId id="310" r:id="rId46"/>
    <p:sldId id="312" r:id="rId47"/>
    <p:sldId id="313" r:id="rId4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3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7" name="Рисунок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0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ixelbrush.ru/uploads/posts/2013-01/1358619010_3-48.jpg" TargetMode="External"/><Relationship Id="rId2" Type="http://schemas.openxmlformats.org/officeDocument/2006/relationships/hyperlink" Target="http://img10.proshkolu.ru/content/media/pic/std/4000000/3489000/3488338-0ec1cf62c15cf021.png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img-fotki.yandex.ru/get/9508/16969765.1c2/0_88d5a_f11894dc_M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685800" y="980640"/>
            <a:ext cx="7770600" cy="2617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>
                <a:solidFill>
                  <a:srgbClr val="000000"/>
                </a:solidFill>
                <a:latin typeface="Calibri"/>
                <a:ea typeface="DejaVu Sans"/>
              </a:rPr>
              <a:t>«Путешествие в страну Здоровья»</a:t>
            </a:r>
            <a:endParaRPr/>
          </a:p>
        </p:txBody>
      </p:sp>
      <p:sp>
        <p:nvSpPr>
          <p:cNvPr id="110" name="CustomShape 2"/>
          <p:cNvSpPr/>
          <p:nvPr/>
        </p:nvSpPr>
        <p:spPr>
          <a:xfrm>
            <a:off x="2051640" y="3861000"/>
            <a:ext cx="5070960" cy="1798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DejaVu Sans"/>
              </a:rPr>
              <a:t>Подготовила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DejaVu Sans"/>
              </a:rPr>
              <a:t>методист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DejaVu Sans"/>
              </a:rPr>
              <a:t> С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DejaVu Sans"/>
              </a:rPr>
              <a:t>П  «Детский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DejaVu Sans"/>
              </a:rPr>
              <a:t>сад№31» ГБОУ СОШ №14 «Центр образования»  г. о. Сызрань Самарской области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DejaVu Sans"/>
              </a:rPr>
              <a:t>Кожеватова Елена Владимировна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620880" y="3520080"/>
            <a:ext cx="5523120" cy="333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2" name="Объект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70354"/>
            <a:ext cx="4655520" cy="316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" name="CustomShape 1"/>
          <p:cNvSpPr/>
          <p:nvPr/>
        </p:nvSpPr>
        <p:spPr>
          <a:xfrm>
            <a:off x="3372840" y="692640"/>
            <a:ext cx="576936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1" i="1">
                <a:solidFill>
                  <a:srgbClr val="000000"/>
                </a:solidFill>
                <a:latin typeface="Times New Roman"/>
                <a:ea typeface="DejaVu Sans"/>
              </a:rPr>
              <a:t>Чтобы правильно питаться, вы запомните совет, </a:t>
            </a:r>
            <a:endParaRPr/>
          </a:p>
        </p:txBody>
      </p:sp>
      <p:sp>
        <p:nvSpPr>
          <p:cNvPr id="144" name="CustomShape 2"/>
          <p:cNvSpPr/>
          <p:nvPr/>
        </p:nvSpPr>
        <p:spPr>
          <a:xfrm>
            <a:off x="0" y="3357000"/>
            <a:ext cx="4570200" cy="3013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i="1">
                <a:solidFill>
                  <a:srgbClr val="000000"/>
                </a:solidFill>
                <a:latin typeface="Times New Roman"/>
                <a:ea typeface="DejaVu Sans"/>
              </a:rPr>
              <a:t>ешьте фрукты, кашу с маслом, рыбу, мед и виноград.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" y="1800"/>
            <a:ext cx="9142200" cy="685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>
                <a:solidFill>
                  <a:srgbClr val="000000"/>
                </a:solidFill>
                <a:latin typeface="Times New Roman"/>
                <a:ea typeface="DejaVu Sans"/>
              </a:rPr>
              <a:t>Пейте дети кока - колу </a:t>
            </a:r>
            <a:endParaRPr/>
          </a:p>
        </p:txBody>
      </p:sp>
      <p:pic>
        <p:nvPicPr>
          <p:cNvPr id="148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68434" y="1619794"/>
            <a:ext cx="6975566" cy="454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-325080" y="29322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DejaVu Sans"/>
              </a:rPr>
              <a:t>Практический опыт №3</a:t>
            </a:r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53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39480" y="1268640"/>
            <a:ext cx="6663240" cy="502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0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7800" cy="178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4400" b="1" i="1">
                <a:solidFill>
                  <a:srgbClr val="000000"/>
                </a:solidFill>
                <a:latin typeface="Times New Roman"/>
                <a:ea typeface="DejaVu Sans"/>
              </a:rPr>
              <a:t>Дидактическая игра: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000000"/>
                </a:solidFill>
                <a:latin typeface="Times New Roman"/>
                <a:ea typeface="DejaVu Sans"/>
              </a:rPr>
              <a:t> Полезные и вредные продукты</a:t>
            </a:r>
            <a:endParaRPr/>
          </a:p>
        </p:txBody>
      </p:sp>
      <p:pic>
        <p:nvPicPr>
          <p:cNvPr id="155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762120" y="1958040"/>
            <a:ext cx="7618320" cy="380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30560" y="90864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>
                <a:solidFill>
                  <a:srgbClr val="000000"/>
                </a:solidFill>
                <a:latin typeface="Times New Roman"/>
                <a:ea typeface="DejaVu Sans"/>
              </a:rPr>
              <a:t>Выберите из этих продуктов полезные. </a:t>
            </a:r>
            <a:endParaRPr/>
          </a:p>
        </p:txBody>
      </p:sp>
      <p:pic>
        <p:nvPicPr>
          <p:cNvPr id="157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2709000"/>
            <a:ext cx="4173840" cy="291492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45360" y="2709000"/>
            <a:ext cx="4408920" cy="287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50715" y="1412640"/>
            <a:ext cx="5238360" cy="376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1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32000" y="1484640"/>
            <a:ext cx="3785040" cy="370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" name="Объект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7640" y="1783080"/>
            <a:ext cx="4151520" cy="311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4" name="Объект 7"/>
          <p:cNvPicPr/>
          <p:nvPr/>
        </p:nvPicPr>
        <p:blipFill>
          <a:blip r:embed="rId2"/>
          <a:stretch>
            <a:fillRect/>
          </a:stretch>
        </p:blipFill>
        <p:spPr>
          <a:xfrm>
            <a:off x="573865" y="845280"/>
            <a:ext cx="7994469" cy="507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13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60" y="1440"/>
            <a:ext cx="9146160" cy="685656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457020" y="2305440"/>
            <a:ext cx="8227800" cy="1640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7200" b="1" i="1" dirty="0">
                <a:solidFill>
                  <a:srgbClr val="376092"/>
                </a:solidFill>
                <a:latin typeface="Times New Roman"/>
                <a:ea typeface="DejaVu Sans"/>
              </a:rPr>
              <a:t>1 остановка - Невидимка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260640"/>
            <a:ext cx="3814560" cy="303912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00000" y="260640"/>
            <a:ext cx="4102560" cy="309204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195640" y="3357720"/>
            <a:ext cx="4024080" cy="343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8234" y="830570"/>
            <a:ext cx="7870372" cy="5021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Объект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5920" y="110572"/>
            <a:ext cx="4117886" cy="287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0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323805" y="0"/>
            <a:ext cx="4258491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1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2075966" y="2988000"/>
            <a:ext cx="4573028" cy="3295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1162439" y="915634"/>
            <a:ext cx="6779777" cy="4805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00" y="278640"/>
            <a:ext cx="3670920" cy="264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11640" y="278640"/>
            <a:ext cx="3526920" cy="273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861440" y="3241800"/>
            <a:ext cx="3679920" cy="259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611640" y="3241800"/>
            <a:ext cx="3526920" cy="275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789995" y="804445"/>
            <a:ext cx="7478794" cy="503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80" name="Объект 4"/>
          <p:cNvPicPr/>
          <p:nvPr/>
        </p:nvPicPr>
        <p:blipFill>
          <a:blip r:embed="rId2"/>
          <a:stretch>
            <a:fillRect/>
          </a:stretch>
        </p:blipFill>
        <p:spPr>
          <a:xfrm>
            <a:off x="-4680" y="0"/>
            <a:ext cx="9146880" cy="685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3714686" y="1755412"/>
            <a:ext cx="5183280" cy="4318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i="1" dirty="0">
                <a:ln>
                  <a:solidFill>
                    <a:schemeClr val="tx1"/>
                  </a:solidFill>
                </a:ln>
                <a:latin typeface="Times New Roman"/>
                <a:ea typeface="DejaVu Sans"/>
              </a:rPr>
              <a:t>Дидактическая игра: </a:t>
            </a:r>
            <a:endParaRPr sz="5400" b="1" dirty="0">
              <a:ln>
                <a:solidFill>
                  <a:schemeClr val="tx1"/>
                </a:solidFill>
              </a:ln>
            </a:endParaRPr>
          </a:p>
          <a:p>
            <a:pPr algn="ctr">
              <a:lnSpc>
                <a:spcPct val="100000"/>
              </a:lnSpc>
            </a:pPr>
            <a:r>
              <a:rPr lang="ru-RU" sz="5400" b="1" i="1" dirty="0">
                <a:ln>
                  <a:solidFill>
                    <a:schemeClr val="tx1"/>
                  </a:solidFill>
                </a:ln>
                <a:latin typeface="Times New Roman"/>
                <a:ea typeface="DejaVu Sans"/>
              </a:rPr>
              <a:t>Где живут витамины?</a:t>
            </a:r>
            <a:endParaRPr sz="54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95640" y="1154520"/>
            <a:ext cx="3215160" cy="4547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8572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85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843640" y="167040"/>
            <a:ext cx="3166200" cy="1946160"/>
          </a:xfrm>
          <a:prstGeom prst="rect">
            <a:avLst/>
          </a:prstGeom>
          <a:ln>
            <a:noFill/>
          </a:ln>
        </p:spPr>
      </p:pic>
      <p:pic>
        <p:nvPicPr>
          <p:cNvPr id="186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23640" y="1622880"/>
            <a:ext cx="2235240" cy="182376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840" y="3728520"/>
            <a:ext cx="2694240" cy="168336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93880" y="1602000"/>
            <a:ext cx="2420280" cy="1815120"/>
          </a:xfrm>
          <a:prstGeom prst="rect">
            <a:avLst/>
          </a:prstGeom>
          <a:ln>
            <a:noFill/>
          </a:ln>
        </p:spPr>
      </p:pic>
      <p:pic>
        <p:nvPicPr>
          <p:cNvPr id="189" name="Рисунок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64480" y="4293000"/>
            <a:ext cx="2314440" cy="2310480"/>
          </a:xfrm>
          <a:prstGeom prst="rect">
            <a:avLst/>
          </a:prstGeom>
          <a:ln>
            <a:noFill/>
          </a:ln>
        </p:spPr>
      </p:pic>
      <p:pic>
        <p:nvPicPr>
          <p:cNvPr id="190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6011280" y="3672360"/>
            <a:ext cx="2893680" cy="173916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5469943" y="2195100"/>
            <a:ext cx="794777" cy="34938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92" name="CustomShape 4"/>
          <p:cNvSpPr/>
          <p:nvPr/>
        </p:nvSpPr>
        <p:spPr>
          <a:xfrm>
            <a:off x="4860000" y="2277000"/>
            <a:ext cx="1113943" cy="131868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93" name="CustomShape 5"/>
          <p:cNvSpPr/>
          <p:nvPr/>
        </p:nvSpPr>
        <p:spPr>
          <a:xfrm>
            <a:off x="4422240" y="2277000"/>
            <a:ext cx="3960" cy="172692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94" name="CustomShape 6"/>
          <p:cNvSpPr/>
          <p:nvPr/>
        </p:nvSpPr>
        <p:spPr>
          <a:xfrm flipH="1">
            <a:off x="2770200" y="2277000"/>
            <a:ext cx="1006560" cy="145008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95" name="CustomShape 7"/>
          <p:cNvSpPr/>
          <p:nvPr/>
        </p:nvSpPr>
        <p:spPr>
          <a:xfrm flipH="1">
            <a:off x="2692439" y="2275560"/>
            <a:ext cx="795343" cy="26892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6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627640" y="274680"/>
            <a:ext cx="3218040" cy="180828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157920" y="4467600"/>
            <a:ext cx="2826000" cy="165672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2920" y="1054080"/>
            <a:ext cx="2059200" cy="205920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4356000" y="2421000"/>
            <a:ext cx="360" cy="165492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0" name="CustomShape 4"/>
          <p:cNvSpPr/>
          <p:nvPr/>
        </p:nvSpPr>
        <p:spPr>
          <a:xfrm flipH="1">
            <a:off x="3058354" y="2439103"/>
            <a:ext cx="610560" cy="11505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1" name="CustomShape 5"/>
          <p:cNvSpPr/>
          <p:nvPr/>
        </p:nvSpPr>
        <p:spPr>
          <a:xfrm>
            <a:off x="5076000" y="2421000"/>
            <a:ext cx="907920" cy="12351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12" name="CustomShape 6"/>
          <p:cNvSpPr/>
          <p:nvPr/>
        </p:nvSpPr>
        <p:spPr>
          <a:xfrm flipH="1">
            <a:off x="2539800" y="2158791"/>
            <a:ext cx="1032840" cy="3585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pic>
        <p:nvPicPr>
          <p:cNvPr id="13" name="Рисунок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270068" y="2742043"/>
            <a:ext cx="2663640" cy="1695240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1640" y="3862260"/>
            <a:ext cx="2591640" cy="230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0742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i="1" dirty="0">
                <a:solidFill>
                  <a:srgbClr val="000000"/>
                </a:solidFill>
                <a:latin typeface="Times New Roman"/>
                <a:ea typeface="DejaVu Sans"/>
              </a:rPr>
              <a:t>Практический опыт №1</a:t>
            </a:r>
            <a:endParaRPr dirty="0"/>
          </a:p>
        </p:txBody>
      </p:sp>
      <p:sp>
        <p:nvSpPr>
          <p:cNvPr id="118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19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40" y="1091520"/>
            <a:ext cx="7343280" cy="554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223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3000" y="2493000"/>
            <a:ext cx="3024720" cy="2014920"/>
          </a:xfrm>
          <a:prstGeom prst="rect">
            <a:avLst/>
          </a:prstGeom>
          <a:ln>
            <a:noFill/>
          </a:ln>
        </p:spPr>
      </p:pic>
      <p:pic>
        <p:nvPicPr>
          <p:cNvPr id="224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1780200" y="242640"/>
            <a:ext cx="2796120" cy="1681920"/>
          </a:xfrm>
          <a:prstGeom prst="rect">
            <a:avLst/>
          </a:prstGeom>
          <a:ln>
            <a:noFill/>
          </a:ln>
        </p:spPr>
      </p:pic>
      <p:pic>
        <p:nvPicPr>
          <p:cNvPr id="225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1423440" y="4725000"/>
            <a:ext cx="3363120" cy="1904760"/>
          </a:xfrm>
          <a:prstGeom prst="rect">
            <a:avLst/>
          </a:prstGeom>
          <a:ln>
            <a:noFill/>
          </a:ln>
        </p:spPr>
      </p:pic>
      <p:pic>
        <p:nvPicPr>
          <p:cNvPr id="226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143680" y="262440"/>
            <a:ext cx="2548080" cy="1698120"/>
          </a:xfrm>
          <a:prstGeom prst="rect">
            <a:avLst/>
          </a:prstGeom>
          <a:ln>
            <a:noFill/>
          </a:ln>
        </p:spPr>
      </p:pic>
      <p:pic>
        <p:nvPicPr>
          <p:cNvPr id="227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6323760" y="2493000"/>
            <a:ext cx="2589480" cy="180828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5486760" y="4683240"/>
            <a:ext cx="2130840" cy="1906920"/>
          </a:xfrm>
          <a:prstGeom prst="rect">
            <a:avLst/>
          </a:prstGeom>
          <a:ln>
            <a:noFill/>
          </a:ln>
        </p:spPr>
      </p:pic>
      <p:sp>
        <p:nvSpPr>
          <p:cNvPr id="229" name="CustomShape 3"/>
          <p:cNvSpPr/>
          <p:nvPr/>
        </p:nvSpPr>
        <p:spPr>
          <a:xfrm>
            <a:off x="4428000" y="3285000"/>
            <a:ext cx="1894320" cy="3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230" name="CustomShape 4"/>
          <p:cNvSpPr/>
          <p:nvPr/>
        </p:nvSpPr>
        <p:spPr>
          <a:xfrm flipV="1">
            <a:off x="3708000" y="2202120"/>
            <a:ext cx="1666440" cy="7905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231" name="CustomShape 5"/>
          <p:cNvSpPr/>
          <p:nvPr/>
        </p:nvSpPr>
        <p:spPr>
          <a:xfrm>
            <a:off x="3708000" y="3501000"/>
            <a:ext cx="2086920" cy="80028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232" name="CustomShape 6"/>
          <p:cNvSpPr/>
          <p:nvPr/>
        </p:nvSpPr>
        <p:spPr>
          <a:xfrm>
            <a:off x="3481200" y="4149000"/>
            <a:ext cx="729360" cy="7185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  <p:sp>
        <p:nvSpPr>
          <p:cNvPr id="233" name="CustomShape 7"/>
          <p:cNvSpPr/>
          <p:nvPr/>
        </p:nvSpPr>
        <p:spPr>
          <a:xfrm flipV="1">
            <a:off x="2988000" y="1842120"/>
            <a:ext cx="718560" cy="1006560"/>
          </a:xfrm>
          <a:prstGeom prst="straightConnector1">
            <a:avLst/>
          </a:prstGeom>
          <a:noFill/>
          <a:ln w="38160">
            <a:solidFill>
              <a:srgbClr val="F79646"/>
            </a:solidFill>
            <a:round/>
            <a:tailEnd type="arrow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6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98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6240" y="2455560"/>
            <a:ext cx="3166920" cy="195012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1679580" y="4718880"/>
            <a:ext cx="2502360" cy="177300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1609920" y="318960"/>
            <a:ext cx="2590920" cy="173160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6169320" y="2413440"/>
            <a:ext cx="2374920" cy="1970280"/>
          </a:xfrm>
          <a:prstGeom prst="rect">
            <a:avLst/>
          </a:prstGeom>
          <a:ln>
            <a:noFill/>
          </a:ln>
        </p:spPr>
      </p:pic>
      <p:pic>
        <p:nvPicPr>
          <p:cNvPr id="202" name="Рисунок 5"/>
          <p:cNvPicPr/>
          <p:nvPr/>
        </p:nvPicPr>
        <p:blipFill>
          <a:blip r:embed="rId6"/>
          <a:stretch>
            <a:fillRect/>
          </a:stretch>
        </p:blipFill>
        <p:spPr>
          <a:xfrm>
            <a:off x="4676400" y="349560"/>
            <a:ext cx="2535480" cy="168372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7"/>
          <p:cNvPicPr/>
          <p:nvPr/>
        </p:nvPicPr>
        <p:blipFill>
          <a:blip r:embed="rId7"/>
          <a:stretch>
            <a:fillRect/>
          </a:stretch>
        </p:blipFill>
        <p:spPr>
          <a:xfrm>
            <a:off x="5206320" y="4611240"/>
            <a:ext cx="2156400" cy="1856880"/>
          </a:xfrm>
          <a:prstGeom prst="rect">
            <a:avLst/>
          </a:prstGeom>
          <a:ln>
            <a:noFill/>
          </a:ln>
        </p:spPr>
      </p:pic>
      <p:sp>
        <p:nvSpPr>
          <p:cNvPr id="204" name="CustomShape 3"/>
          <p:cNvSpPr/>
          <p:nvPr/>
        </p:nvSpPr>
        <p:spPr>
          <a:xfrm flipV="1">
            <a:off x="3636000" y="2130120"/>
            <a:ext cx="1438560" cy="790560"/>
          </a:xfrm>
          <a:prstGeom prst="straightConnector1">
            <a:avLst/>
          </a:prstGeom>
          <a:noFill/>
          <a:ln w="38160">
            <a:solidFill>
              <a:srgbClr val="9BBB59"/>
            </a:solidFill>
            <a:round/>
            <a:tailEnd type="arrow" w="med" len="med"/>
          </a:ln>
        </p:spPr>
      </p:sp>
      <p:sp>
        <p:nvSpPr>
          <p:cNvPr id="205" name="CustomShape 4"/>
          <p:cNvSpPr/>
          <p:nvPr/>
        </p:nvSpPr>
        <p:spPr>
          <a:xfrm>
            <a:off x="4306320" y="3381120"/>
            <a:ext cx="1798200" cy="360"/>
          </a:xfrm>
          <a:prstGeom prst="straightConnector1">
            <a:avLst/>
          </a:prstGeom>
          <a:noFill/>
          <a:ln w="38160">
            <a:solidFill>
              <a:srgbClr val="C0504D"/>
            </a:solidFill>
            <a:round/>
            <a:tailEnd type="arrow" w="med" len="med"/>
          </a:ln>
        </p:spPr>
      </p:sp>
      <p:sp>
        <p:nvSpPr>
          <p:cNvPr id="206" name="CustomShape 5"/>
          <p:cNvSpPr/>
          <p:nvPr/>
        </p:nvSpPr>
        <p:spPr>
          <a:xfrm>
            <a:off x="3486060" y="4009654"/>
            <a:ext cx="1640520" cy="1006560"/>
          </a:xfrm>
          <a:prstGeom prst="straightConnector1">
            <a:avLst/>
          </a:prstGeom>
          <a:noFill/>
          <a:ln w="38160">
            <a:solidFill>
              <a:srgbClr val="9BBB59"/>
            </a:solidFill>
            <a:round/>
            <a:tailEnd type="arrow" w="med" len="med"/>
          </a:ln>
        </p:spPr>
      </p:sp>
      <p:sp>
        <p:nvSpPr>
          <p:cNvPr id="207" name="CustomShape 6"/>
          <p:cNvSpPr/>
          <p:nvPr/>
        </p:nvSpPr>
        <p:spPr>
          <a:xfrm flipV="1">
            <a:off x="739260" y="1911240"/>
            <a:ext cx="588600" cy="401040"/>
          </a:xfrm>
          <a:prstGeom prst="straightConnector1">
            <a:avLst/>
          </a:prstGeom>
          <a:noFill/>
          <a:ln w="38160">
            <a:solidFill>
              <a:srgbClr val="C0504D"/>
            </a:solidFill>
            <a:round/>
            <a:tailEnd type="arrow" w="med" len="med"/>
          </a:ln>
        </p:spPr>
      </p:sp>
      <p:sp>
        <p:nvSpPr>
          <p:cNvPr id="208" name="CustomShape 7"/>
          <p:cNvSpPr/>
          <p:nvPr/>
        </p:nvSpPr>
        <p:spPr>
          <a:xfrm>
            <a:off x="1073340" y="4677429"/>
            <a:ext cx="392400" cy="718560"/>
          </a:xfrm>
          <a:prstGeom prst="straightConnector1">
            <a:avLst/>
          </a:prstGeom>
          <a:noFill/>
          <a:ln w="38160">
            <a:solidFill>
              <a:srgbClr val="C0504D"/>
            </a:solidFill>
            <a:round/>
            <a:tailEnd type="arrow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236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-34200" y="1102680"/>
            <a:ext cx="9142560" cy="5735160"/>
          </a:xfrm>
          <a:prstGeom prst="rect">
            <a:avLst/>
          </a:prstGeom>
          <a:ln>
            <a:noFill/>
          </a:ln>
        </p:spPr>
      </p:pic>
      <p:sp>
        <p:nvSpPr>
          <p:cNvPr id="237" name="CustomShape 3"/>
          <p:cNvSpPr/>
          <p:nvPr/>
        </p:nvSpPr>
        <p:spPr>
          <a:xfrm>
            <a:off x="1047240" y="124560"/>
            <a:ext cx="6979680" cy="1735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1" i="1" dirty="0">
                <a:solidFill>
                  <a:srgbClr val="000000"/>
                </a:solidFill>
                <a:latin typeface="Times New Roman"/>
                <a:ea typeface="DejaVu Sans"/>
              </a:rPr>
              <a:t>2 секрет Здоровья – ПОЛЕЗНАЯ ЕДА!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23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43160" y="116640"/>
            <a:ext cx="8227800" cy="1482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i="1" dirty="0" smtClean="0">
                <a:solidFill>
                  <a:srgbClr val="000000"/>
                </a:solidFill>
                <a:latin typeface="Times New Roman"/>
                <a:ea typeface="DejaVu Sans"/>
              </a:rPr>
              <a:t>3 остановка</a:t>
            </a:r>
          </a:p>
          <a:p>
            <a:pPr algn="ctr">
              <a:lnSpc>
                <a:spcPct val="100000"/>
              </a:lnSpc>
            </a:pPr>
            <a:r>
              <a:rPr lang="ru-RU" sz="4400" b="1" i="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4400" b="1" i="1" dirty="0">
                <a:solidFill>
                  <a:srgbClr val="000000"/>
                </a:solidFill>
                <a:latin typeface="Times New Roman"/>
                <a:ea typeface="DejaVu Sans"/>
              </a:rPr>
              <a:t>секрет Здоровья – ФИЗКУЛЬТУРА И СПОРТ</a:t>
            </a:r>
            <a:endParaRPr/>
          </a:p>
        </p:txBody>
      </p:sp>
      <p:sp>
        <p:nvSpPr>
          <p:cNvPr id="248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249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1680" y="1772640"/>
            <a:ext cx="8870760" cy="492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25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80" y="1440"/>
            <a:ext cx="9142560" cy="6856560"/>
          </a:xfrm>
          <a:prstGeom prst="rect">
            <a:avLst/>
          </a:prstGeom>
          <a:ln>
            <a:noFill/>
          </a:ln>
        </p:spPr>
      </p:pic>
      <p:sp>
        <p:nvSpPr>
          <p:cNvPr id="254" name="CustomShape 4"/>
          <p:cNvSpPr/>
          <p:nvPr/>
        </p:nvSpPr>
        <p:spPr>
          <a:xfrm>
            <a:off x="1698454" y="1440"/>
            <a:ext cx="5327280" cy="2100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600" b="1" i="1" dirty="0">
                <a:solidFill>
                  <a:srgbClr val="FFFFFF"/>
                </a:solidFill>
                <a:latin typeface="Times New Roman"/>
                <a:ea typeface="DejaVu Sans"/>
              </a:rPr>
              <a:t>4 остановка – Режим дня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25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CustomShape 3"/>
          <p:cNvSpPr/>
          <p:nvPr/>
        </p:nvSpPr>
        <p:spPr>
          <a:xfrm>
            <a:off x="1102320" y="153720"/>
            <a:ext cx="6646320" cy="1429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723605"/>
                </a:solidFill>
                <a:latin typeface="Arial"/>
                <a:ea typeface="DejaVu Sans"/>
              </a:rPr>
              <a:t>Игра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723605"/>
                </a:solidFill>
                <a:latin typeface="Arial"/>
                <a:ea typeface="DejaVu Sans"/>
              </a:rPr>
              <a:t> «Разложи по порядку»</a:t>
            </a:r>
            <a:endParaRPr/>
          </a:p>
        </p:txBody>
      </p:sp>
      <p:pic>
        <p:nvPicPr>
          <p:cNvPr id="262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640" y="1600200"/>
            <a:ext cx="7775280" cy="516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3"/>
          <p:cNvPicPr/>
          <p:nvPr/>
        </p:nvPicPr>
        <p:blipFill>
          <a:blip r:embed="rId2"/>
          <a:stretch>
            <a:fillRect/>
          </a:stretch>
        </p:blipFill>
        <p:spPr>
          <a:xfrm rot="1336800">
            <a:off x="4000680" y="1392840"/>
            <a:ext cx="4761000" cy="4761000"/>
          </a:xfrm>
          <a:prstGeom prst="rect">
            <a:avLst/>
          </a:prstGeom>
          <a:ln>
            <a:noFill/>
          </a:ln>
        </p:spPr>
      </p:pic>
      <p:sp>
        <p:nvSpPr>
          <p:cNvPr id="26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CustomShape 3"/>
          <p:cNvSpPr/>
          <p:nvPr/>
        </p:nvSpPr>
        <p:spPr>
          <a:xfrm>
            <a:off x="683640" y="24120"/>
            <a:ext cx="4570560" cy="2100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000000"/>
                </a:solidFill>
                <a:latin typeface="Times New Roman"/>
                <a:ea typeface="DejaVu Sans"/>
              </a:rPr>
              <a:t>4 секрет Здоровья – РЕЖИМ ДНЯ</a:t>
            </a:r>
            <a:endParaRPr/>
          </a:p>
        </p:txBody>
      </p:sp>
      <p:pic>
        <p:nvPicPr>
          <p:cNvPr id="267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55120" y="2061000"/>
            <a:ext cx="3106440" cy="4394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26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26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560" cy="6856560"/>
          </a:xfrm>
          <a:prstGeom prst="rect">
            <a:avLst/>
          </a:prstGeom>
          <a:ln>
            <a:noFill/>
          </a:ln>
        </p:spPr>
      </p:pic>
      <p:sp>
        <p:nvSpPr>
          <p:cNvPr id="269" name="CustomShape 1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CustomShape 2"/>
          <p:cNvSpPr/>
          <p:nvPr/>
        </p:nvSpPr>
        <p:spPr>
          <a:xfrm>
            <a:off x="1547640" y="1603080"/>
            <a:ext cx="6119280" cy="2558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1" i="1" dirty="0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ru-RU" sz="5400" b="1" i="1" dirty="0" smtClean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ru-RU" sz="5400" b="1" i="1" dirty="0">
                <a:solidFill>
                  <a:srgbClr val="FFFFFF"/>
                </a:solidFill>
                <a:latin typeface="Times New Roman"/>
                <a:ea typeface="DejaVu Sans"/>
              </a:rPr>
              <a:t>остановка – ПОЛЯНКА ЧИСТОТЫ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251640" y="274680"/>
            <a:ext cx="863964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000000"/>
                </a:solidFill>
                <a:latin typeface="Times New Roman"/>
                <a:ea typeface="DejaVu Sans"/>
              </a:rPr>
              <a:t>Задачки  "Что с чем дружит?" </a:t>
            </a:r>
            <a:endParaRPr/>
          </a:p>
        </p:txBody>
      </p:sp>
      <p:sp>
        <p:nvSpPr>
          <p:cNvPr id="27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273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51280" y="1268640"/>
            <a:ext cx="6840000" cy="546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27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27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CustomShape 3"/>
          <p:cNvSpPr/>
          <p:nvPr/>
        </p:nvSpPr>
        <p:spPr>
          <a:xfrm>
            <a:off x="179640" y="846000"/>
            <a:ext cx="85053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000000"/>
                </a:solidFill>
                <a:latin typeface="Times New Roman"/>
                <a:ea typeface="DejaVu Sans"/>
              </a:rPr>
              <a:t>5 секрет Здоровья –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4400" b="1" i="1">
                <a:solidFill>
                  <a:srgbClr val="000000"/>
                </a:solidFill>
                <a:latin typeface="Times New Roman"/>
                <a:ea typeface="DejaVu Sans"/>
              </a:rPr>
              <a:t>ЛИЧНАЯ ГИГИЕНА</a:t>
            </a:r>
            <a:endParaRPr/>
          </a:p>
        </p:txBody>
      </p:sp>
      <p:pic>
        <p:nvPicPr>
          <p:cNvPr id="309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857880" y="2709000"/>
            <a:ext cx="7631280" cy="362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30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30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DejaVu Sans"/>
              </a:rPr>
              <a:t>Практический опыт №2</a:t>
            </a:r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2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480960" y="1414800"/>
            <a:ext cx="8207640" cy="489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CustomShape 3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3333"/>
                </a:solidFill>
                <a:latin typeface="Times New Roman"/>
              </a:rPr>
              <a:t>Мы дышим свежим воздухом!</a:t>
            </a:r>
            <a:endParaRPr/>
          </a:p>
        </p:txBody>
      </p:sp>
      <p:pic>
        <p:nvPicPr>
          <p:cNvPr id="317" name="Рисунок 3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000" y="2016000"/>
            <a:ext cx="3959280" cy="3095280"/>
          </a:xfrm>
          <a:prstGeom prst="rect">
            <a:avLst/>
          </a:prstGeom>
          <a:ln>
            <a:noFill/>
          </a:ln>
        </p:spPr>
      </p:pic>
      <p:pic>
        <p:nvPicPr>
          <p:cNvPr id="318" name="Рисунок 3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3520" y="2087280"/>
            <a:ext cx="4014720" cy="301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CustomShape 3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3333"/>
                </a:solidFill>
                <a:latin typeface="Times New Roman"/>
              </a:rPr>
              <a:t>Мы питаемся здоровой пищей!</a:t>
            </a:r>
            <a:endParaRPr/>
          </a:p>
        </p:txBody>
      </p:sp>
      <p:pic>
        <p:nvPicPr>
          <p:cNvPr id="322" name="Рисунок 3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086920"/>
            <a:ext cx="4014360" cy="3010680"/>
          </a:xfrm>
          <a:prstGeom prst="rect">
            <a:avLst/>
          </a:prstGeom>
          <a:ln>
            <a:noFill/>
          </a:ln>
        </p:spPr>
      </p:pic>
      <p:pic>
        <p:nvPicPr>
          <p:cNvPr id="323" name="Рисунок 3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3520" y="2087280"/>
            <a:ext cx="4014720" cy="301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CustomShape 3"/>
          <p:cNvSpPr/>
          <p:nvPr/>
        </p:nvSpPr>
        <p:spPr>
          <a:xfrm>
            <a:off x="457200" y="504000"/>
            <a:ext cx="8228520" cy="9136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3333"/>
                </a:solidFill>
                <a:latin typeface="Times New Roman"/>
              </a:rPr>
              <a:t>Мы занимаемся физкультурой!</a:t>
            </a:r>
            <a:endParaRPr/>
          </a:p>
        </p:txBody>
      </p:sp>
      <p:pic>
        <p:nvPicPr>
          <p:cNvPr id="327" name="Рисунок 3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087280"/>
            <a:ext cx="4014720" cy="3010680"/>
          </a:xfrm>
          <a:prstGeom prst="rect">
            <a:avLst/>
          </a:prstGeom>
          <a:ln>
            <a:noFill/>
          </a:ln>
        </p:spPr>
      </p:pic>
      <p:pic>
        <p:nvPicPr>
          <p:cNvPr id="328" name="Рисунок 3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3520" y="2087280"/>
            <a:ext cx="4014720" cy="301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CustomShape 3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3333"/>
                </a:solidFill>
                <a:latin typeface="Times New Roman"/>
              </a:rPr>
              <a:t>Мы соблюдаем режим дня!</a:t>
            </a:r>
            <a:endParaRPr/>
          </a:p>
        </p:txBody>
      </p:sp>
      <p:sp>
        <p:nvSpPr>
          <p:cNvPr id="332" name="CustomShape 4"/>
          <p:cNvSpPr/>
          <p:nvPr/>
        </p:nvSpPr>
        <p:spPr>
          <a:xfrm>
            <a:off x="457200" y="1604520"/>
            <a:ext cx="4014720" cy="3976560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CustomShape 5"/>
          <p:cNvSpPr/>
          <p:nvPr/>
        </p:nvSpPr>
        <p:spPr>
          <a:xfrm>
            <a:off x="4673520" y="1604520"/>
            <a:ext cx="4014720" cy="3976560"/>
          </a:xfrm>
          <a:prstGeom prst="rect">
            <a:avLst/>
          </a:prstGeom>
          <a:noFill/>
          <a:ln>
            <a:noFill/>
          </a:ln>
        </p:spPr>
      </p:sp>
      <p:pic>
        <p:nvPicPr>
          <p:cNvPr id="334" name="Рисунок 3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000" y="1122480"/>
            <a:ext cx="3339000" cy="2765520"/>
          </a:xfrm>
          <a:prstGeom prst="rect">
            <a:avLst/>
          </a:prstGeom>
          <a:ln>
            <a:noFill/>
          </a:ln>
        </p:spPr>
      </p:pic>
      <p:pic>
        <p:nvPicPr>
          <p:cNvPr id="335" name="Рисунок 3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5000" y="2922480"/>
            <a:ext cx="3915000" cy="3413520"/>
          </a:xfrm>
          <a:prstGeom prst="rect">
            <a:avLst/>
          </a:prstGeom>
          <a:ln>
            <a:noFill/>
          </a:ln>
        </p:spPr>
      </p:pic>
      <p:pic>
        <p:nvPicPr>
          <p:cNvPr id="336" name="Рисунок 3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8000" y="1122480"/>
            <a:ext cx="3771000" cy="283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344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56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467640" y="54864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2060"/>
                </a:solidFill>
                <a:latin typeface="Calibri"/>
                <a:ea typeface="DejaVu Sans"/>
              </a:rPr>
              <a:t>Интернет-ресурсы:</a:t>
            </a:r>
            <a:endParaRPr/>
          </a:p>
        </p:txBody>
      </p:sp>
      <p:sp>
        <p:nvSpPr>
          <p:cNvPr id="346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400" u="sng" dirty="0">
                <a:solidFill>
                  <a:srgbClr val="000000"/>
                </a:solidFill>
                <a:latin typeface="Calibri"/>
                <a:ea typeface="DejaVu Sans"/>
                <a:hlinkClick r:id="rId2"/>
              </a:rPr>
              <a:t>http://img10.proshkolu.ru/content/media/pic/std/4000000/3489000/3488338-0ec1cf62c15cf021.png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DejaVu Sans"/>
              </a:rPr>
              <a:t> -фон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400" u="sng" dirty="0">
                <a:solidFill>
                  <a:srgbClr val="000000"/>
                </a:solidFill>
                <a:latin typeface="Calibri"/>
                <a:ea typeface="DejaVu Sans"/>
                <a:hlinkClick r:id="rId3"/>
              </a:rPr>
              <a:t>http://pixelbrush.ru/uploads/posts/2013-01/1358619010_3-48.jpg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DejaVu Sans"/>
              </a:rPr>
              <a:t> -фон голубой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400" u="sng" dirty="0">
                <a:solidFill>
                  <a:srgbClr val="000000"/>
                </a:solidFill>
                <a:latin typeface="Calibri"/>
                <a:ea typeface="DejaVu Sans"/>
                <a:hlinkClick r:id="rId4"/>
              </a:rPr>
              <a:t>http://img-fotki.yandex.ru/get/9508/16969765.1c2/0_88d5a_f11894dc_M.png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DejaVu Sans"/>
              </a:rPr>
              <a:t> -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ea typeface="DejaVu Sans"/>
              </a:rPr>
              <a:t>ёлочка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4"/>
          <p:cNvPicPr/>
          <p:nvPr/>
        </p:nvPicPr>
        <p:blipFill>
          <a:blip r:embed="rId2"/>
          <a:stretch>
            <a:fillRect/>
          </a:stretch>
        </p:blipFill>
        <p:spPr>
          <a:xfrm rot="20743200">
            <a:off x="245880" y="1966680"/>
            <a:ext cx="4930920" cy="34952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467640" y="26964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dirty="0">
                <a:solidFill>
                  <a:srgbClr val="000000"/>
                </a:solidFill>
                <a:latin typeface="Times New Roman"/>
                <a:ea typeface="DejaVu Sans"/>
              </a:rPr>
              <a:t>1 секрет Здоровья – СВЕЖИЙ ВОЗДУХ</a:t>
            </a:r>
            <a:endParaRPr dirty="0"/>
          </a:p>
        </p:txBody>
      </p:sp>
      <p:pic>
        <p:nvPicPr>
          <p:cNvPr id="128" name="Объект 3"/>
          <p:cNvPicPr/>
          <p:nvPr/>
        </p:nvPicPr>
        <p:blipFill>
          <a:blip r:embed="rId3"/>
          <a:stretch>
            <a:fillRect/>
          </a:stretch>
        </p:blipFill>
        <p:spPr>
          <a:xfrm rot="790200">
            <a:off x="5044680" y="1799640"/>
            <a:ext cx="3700440" cy="457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7840" cy="68562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520020" y="1639543"/>
            <a:ext cx="8227800" cy="20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DejaVu Sans"/>
              </a:rPr>
              <a:t>2 остановка – Здоровое питание</a:t>
            </a:r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37457" y="741060"/>
            <a:ext cx="8227800" cy="1535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5400" b="1" i="1" dirty="0">
                <a:solidFill>
                  <a:srgbClr val="000000"/>
                </a:solidFill>
                <a:latin typeface="Times New Roman"/>
                <a:ea typeface="DejaVu Sans"/>
              </a:rPr>
              <a:t>Дидактическая игра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5400" b="1" i="1" dirty="0">
                <a:solidFill>
                  <a:srgbClr val="000000"/>
                </a:solidFill>
                <a:latin typeface="Times New Roman"/>
                <a:ea typeface="DejaVu Sans"/>
              </a:rPr>
              <a:t>Совершенно верно!</a:t>
            </a:r>
            <a:endParaRPr dirty="0"/>
          </a:p>
        </p:txBody>
      </p:sp>
      <p:sp>
        <p:nvSpPr>
          <p:cNvPr id="13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33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73658" y="2144250"/>
            <a:ext cx="5394883" cy="411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/>
          <p:nvPr/>
        </p:nvPicPr>
        <p:blipFill>
          <a:blip r:embed="rId2"/>
          <a:stretch>
            <a:fillRect/>
          </a:stretch>
        </p:blipFill>
        <p:spPr>
          <a:xfrm rot="20433000">
            <a:off x="357942" y="3383280"/>
            <a:ext cx="4341960" cy="289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1027800">
            <a:off x="4583160" y="3369960"/>
            <a:ext cx="4274640" cy="29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stomShape 1"/>
          <p:cNvSpPr/>
          <p:nvPr/>
        </p:nvSpPr>
        <p:spPr>
          <a:xfrm>
            <a:off x="539640" y="620640"/>
            <a:ext cx="8227800" cy="1933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3600" b="1" i="1">
                <a:solidFill>
                  <a:srgbClr val="000000"/>
                </a:solidFill>
                <a:latin typeface="Times New Roman"/>
                <a:ea typeface="DejaVu Sans"/>
              </a:rPr>
              <a:t>Ешь побольше апельсинов, пей морковный вкусный сок. </a:t>
            </a:r>
            <a:endParaRPr/>
          </a:p>
          <a:p>
            <a:r>
              <a:rPr lang="ru-RU" sz="5300" b="1" i="1">
                <a:solidFill>
                  <a:srgbClr val="000000"/>
                </a:solidFill>
                <a:latin typeface="Times New Roman"/>
                <a:ea typeface="DejaVu Sans"/>
              </a:rPr>
              <a:t>И тогда ты точно будешь очень строен и высок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045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408480" y="3443040"/>
            <a:ext cx="5735520" cy="341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8" name="CustomShape 1"/>
          <p:cNvSpPr/>
          <p:nvPr/>
        </p:nvSpPr>
        <p:spPr>
          <a:xfrm>
            <a:off x="4140000" y="116640"/>
            <a:ext cx="4545000" cy="2446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>
                <a:solidFill>
                  <a:srgbClr val="000000"/>
                </a:solidFill>
                <a:latin typeface="Calibri"/>
                <a:ea typeface="DejaVu Sans"/>
              </a:rPr>
              <a:t>Если хочешь стройным быть, </a:t>
            </a:r>
            <a:endParaRPr/>
          </a:p>
        </p:txBody>
      </p:sp>
      <p:pic>
        <p:nvPicPr>
          <p:cNvPr id="139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95280" cy="299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0" name="CustomShape 2"/>
          <p:cNvSpPr/>
          <p:nvPr/>
        </p:nvSpPr>
        <p:spPr>
          <a:xfrm>
            <a:off x="158400" y="4005000"/>
            <a:ext cx="4545000" cy="1510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i="1" dirty="0">
                <a:solidFill>
                  <a:srgbClr val="000000"/>
                </a:solidFill>
                <a:latin typeface="Calibri"/>
                <a:ea typeface="DejaVu Sans"/>
              </a:rPr>
              <a:t>надо сладкое любить, ешь конфеты, жуй ирис, строен стань, как кипарис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235</Words>
  <Application>Microsoft Office PowerPoint</Application>
  <PresentationFormat>Экран (4:3)</PresentationFormat>
  <Paragraphs>43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SMOKE</dc:creator>
  <cp:lastModifiedBy>Бухгалтер</cp:lastModifiedBy>
  <cp:revision>14</cp:revision>
  <dcterms:modified xsi:type="dcterms:W3CDTF">2022-04-01T07:24:27Z</dcterms:modified>
</cp:coreProperties>
</file>